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1"/>
  </p:notesMasterIdLst>
  <p:sldIdLst>
    <p:sldId id="256" r:id="rId6"/>
    <p:sldId id="278" r:id="rId7"/>
    <p:sldId id="301" r:id="rId8"/>
    <p:sldId id="302" r:id="rId9"/>
    <p:sldId id="304" r:id="rId10"/>
    <p:sldId id="305" r:id="rId11"/>
    <p:sldId id="306" r:id="rId12"/>
    <p:sldId id="308" r:id="rId13"/>
    <p:sldId id="307" r:id="rId14"/>
    <p:sldId id="309" r:id="rId15"/>
    <p:sldId id="317" r:id="rId16"/>
    <p:sldId id="311" r:id="rId17"/>
    <p:sldId id="313" r:id="rId18"/>
    <p:sldId id="318" r:id="rId19"/>
    <p:sldId id="300" r:id="rId20"/>
    <p:sldId id="321" r:id="rId21"/>
    <p:sldId id="322" r:id="rId22"/>
    <p:sldId id="323" r:id="rId23"/>
    <p:sldId id="324" r:id="rId24"/>
    <p:sldId id="325" r:id="rId25"/>
    <p:sldId id="320" r:id="rId26"/>
    <p:sldId id="294" r:id="rId27"/>
    <p:sldId id="279" r:id="rId28"/>
    <p:sldId id="293" r:id="rId29"/>
    <p:sldId id="289" r:id="rId30"/>
    <p:sldId id="292" r:id="rId31"/>
    <p:sldId id="285" r:id="rId32"/>
    <p:sldId id="286" r:id="rId33"/>
    <p:sldId id="288" r:id="rId34"/>
    <p:sldId id="295" r:id="rId35"/>
    <p:sldId id="283" r:id="rId36"/>
    <p:sldId id="281" r:id="rId37"/>
    <p:sldId id="299" r:id="rId38"/>
    <p:sldId id="296" r:id="rId39"/>
    <p:sldId id="262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9DD9"/>
    <a:srgbClr val="C7ABFF"/>
    <a:srgbClr val="D3A7FF"/>
    <a:srgbClr val="CC99FF"/>
    <a:srgbClr val="7B0052"/>
    <a:srgbClr val="0054A4"/>
    <a:srgbClr val="CC8004"/>
    <a:srgbClr val="F37021"/>
    <a:srgbClr val="A74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umner\Desktop\AATIP\Compliance%20Graph%203%20phases%20all%20St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umner\Desktop\AATIP\Compliance%20Graph%203%20phases%20ASEAN%20Sta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umner\Desktop\AATIP\Compliance%20Graph%20Phases%201%20and%202%20ASEAN%20St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Sheet1!$A$1:$A$44</c:f>
              <c:strCache>
                <c:ptCount val="44"/>
                <c:pt idx="0">
                  <c:v>Afghanistan</c:v>
                </c:pt>
                <c:pt idx="1">
                  <c:v>Bhutan</c:v>
                </c:pt>
                <c:pt idx="2">
                  <c:v>Kiribati</c:v>
                </c:pt>
                <c:pt idx="3">
                  <c:v>Marshall Islands</c:v>
                </c:pt>
                <c:pt idx="4">
                  <c:v>Micronesia</c:v>
                </c:pt>
                <c:pt idx="5">
                  <c:v>Nauru</c:v>
                </c:pt>
                <c:pt idx="6">
                  <c:v>Palau</c:v>
                </c:pt>
                <c:pt idx="7">
                  <c:v>Samoa</c:v>
                </c:pt>
                <c:pt idx="8">
                  <c:v>Vanuatu</c:v>
                </c:pt>
                <c:pt idx="9">
                  <c:v>Cook Islands</c:v>
                </c:pt>
                <c:pt idx="10">
                  <c:v>Brunei</c:v>
                </c:pt>
                <c:pt idx="11">
                  <c:v>Niue</c:v>
                </c:pt>
                <c:pt idx="12">
                  <c:v>Solomon Islands</c:v>
                </c:pt>
                <c:pt idx="13">
                  <c:v>Timor Leste</c:v>
                </c:pt>
                <c:pt idx="14">
                  <c:v>DPR Korea</c:v>
                </c:pt>
                <c:pt idx="15">
                  <c:v>Lao PDR</c:v>
                </c:pt>
                <c:pt idx="16">
                  <c:v>Maldives</c:v>
                </c:pt>
                <c:pt idx="17">
                  <c:v>Nepal</c:v>
                </c:pt>
                <c:pt idx="18">
                  <c:v>Tonga</c:v>
                </c:pt>
                <c:pt idx="19">
                  <c:v>Cambodia</c:v>
                </c:pt>
                <c:pt idx="20">
                  <c:v>Bangladesh</c:v>
                </c:pt>
                <c:pt idx="21">
                  <c:v>Thailand</c:v>
                </c:pt>
                <c:pt idx="22">
                  <c:v>Papua New Guinea</c:v>
                </c:pt>
                <c:pt idx="23">
                  <c:v>Indonesia</c:v>
                </c:pt>
                <c:pt idx="24">
                  <c:v>Sri Lanka</c:v>
                </c:pt>
                <c:pt idx="25">
                  <c:v>Malaysia</c:v>
                </c:pt>
                <c:pt idx="26">
                  <c:v>Philippines</c:v>
                </c:pt>
                <c:pt idx="27">
                  <c:v>Macau, China</c:v>
                </c:pt>
                <c:pt idx="28">
                  <c:v>Viet Nam</c:v>
                </c:pt>
                <c:pt idx="29">
                  <c:v>Myanmar</c:v>
                </c:pt>
                <c:pt idx="30">
                  <c:v>New Caledonia</c:v>
                </c:pt>
                <c:pt idx="31">
                  <c:v>China</c:v>
                </c:pt>
                <c:pt idx="32">
                  <c:v>French Polynesia</c:v>
                </c:pt>
                <c:pt idx="33">
                  <c:v>Pakistan</c:v>
                </c:pt>
                <c:pt idx="34">
                  <c:v>Australia</c:v>
                </c:pt>
                <c:pt idx="35">
                  <c:v>Republic of Korea</c:v>
                </c:pt>
                <c:pt idx="36">
                  <c:v>Hong Kong, China</c:v>
                </c:pt>
                <c:pt idx="37">
                  <c:v>New Zealand</c:v>
                </c:pt>
                <c:pt idx="38">
                  <c:v>India</c:v>
                </c:pt>
                <c:pt idx="39">
                  <c:v>Fiji</c:v>
                </c:pt>
                <c:pt idx="40">
                  <c:v>Mongolia</c:v>
                </c:pt>
                <c:pt idx="41">
                  <c:v>Japan</c:v>
                </c:pt>
                <c:pt idx="42">
                  <c:v>Singapore</c:v>
                </c:pt>
                <c:pt idx="43">
                  <c:v>United States</c:v>
                </c:pt>
              </c:strCache>
            </c:strRef>
          </c:cat>
          <c:val>
            <c:numRef>
              <c:f>Sheet1!$B$1:$B$44</c:f>
              <c:numCache>
                <c:formatCode>0%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5.000000000000001E-2</c:v>
                </c:pt>
                <c:pt idx="13">
                  <c:v>5.000000000000001E-2</c:v>
                </c:pt>
                <c:pt idx="14">
                  <c:v>5.000000000000001E-2</c:v>
                </c:pt>
                <c:pt idx="15">
                  <c:v>0.1</c:v>
                </c:pt>
                <c:pt idx="16">
                  <c:v>0.1</c:v>
                </c:pt>
                <c:pt idx="17">
                  <c:v>0.14000000000000001</c:v>
                </c:pt>
                <c:pt idx="18">
                  <c:v>0.14000000000000001</c:v>
                </c:pt>
                <c:pt idx="19">
                  <c:v>0.14000000000000001</c:v>
                </c:pt>
                <c:pt idx="20">
                  <c:v>0.14000000000000001</c:v>
                </c:pt>
                <c:pt idx="21">
                  <c:v>0.14000000000000001</c:v>
                </c:pt>
                <c:pt idx="22">
                  <c:v>0.19000000000000003</c:v>
                </c:pt>
                <c:pt idx="23">
                  <c:v>0.19000000000000003</c:v>
                </c:pt>
                <c:pt idx="24">
                  <c:v>0.24000000000000002</c:v>
                </c:pt>
                <c:pt idx="25">
                  <c:v>0.24000000000000002</c:v>
                </c:pt>
                <c:pt idx="26">
                  <c:v>0.29000000000000004</c:v>
                </c:pt>
                <c:pt idx="27">
                  <c:v>0.29000000000000004</c:v>
                </c:pt>
                <c:pt idx="28">
                  <c:v>0.29000000000000004</c:v>
                </c:pt>
                <c:pt idx="29">
                  <c:v>0.38000000000000006</c:v>
                </c:pt>
                <c:pt idx="30">
                  <c:v>0.38000000000000006</c:v>
                </c:pt>
                <c:pt idx="31">
                  <c:v>0.38000000000000006</c:v>
                </c:pt>
                <c:pt idx="32">
                  <c:v>0.38000000000000006</c:v>
                </c:pt>
                <c:pt idx="33">
                  <c:v>0.43000000000000005</c:v>
                </c:pt>
                <c:pt idx="34">
                  <c:v>0.43000000000000005</c:v>
                </c:pt>
                <c:pt idx="35">
                  <c:v>0.43000000000000005</c:v>
                </c:pt>
                <c:pt idx="36">
                  <c:v>0.48000000000000004</c:v>
                </c:pt>
                <c:pt idx="37">
                  <c:v>0.48000000000000004</c:v>
                </c:pt>
                <c:pt idx="38">
                  <c:v>0.52</c:v>
                </c:pt>
                <c:pt idx="39">
                  <c:v>0.52</c:v>
                </c:pt>
                <c:pt idx="40">
                  <c:v>0.56999999999999995</c:v>
                </c:pt>
                <c:pt idx="41">
                  <c:v>0.56999999999999995</c:v>
                </c:pt>
                <c:pt idx="42">
                  <c:v>0.62000000000000011</c:v>
                </c:pt>
                <c:pt idx="43">
                  <c:v>0.67000000000000015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13696"/>
        <c:axId val="84492672"/>
      </c:barChart>
      <c:catAx>
        <c:axId val="7761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84492672"/>
        <c:crosses val="autoZero"/>
        <c:auto val="1"/>
        <c:lblAlgn val="ctr"/>
        <c:lblOffset val="100"/>
        <c:noMultiLvlLbl val="0"/>
      </c:catAx>
      <c:valAx>
        <c:axId val="84492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761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Sheet1!$A$1:$A$10</c:f>
              <c:strCache>
                <c:ptCount val="10"/>
                <c:pt idx="0">
                  <c:v>Brunei</c:v>
                </c:pt>
                <c:pt idx="1">
                  <c:v>Lao PDR</c:v>
                </c:pt>
                <c:pt idx="2">
                  <c:v>Cambodia</c:v>
                </c:pt>
                <c:pt idx="3">
                  <c:v>Thailand</c:v>
                </c:pt>
                <c:pt idx="4">
                  <c:v>Indonesia</c:v>
                </c:pt>
                <c:pt idx="5">
                  <c:v>Malaysia</c:v>
                </c:pt>
                <c:pt idx="6">
                  <c:v>Philippines</c:v>
                </c:pt>
                <c:pt idx="7">
                  <c:v>Viet Nam</c:v>
                </c:pt>
                <c:pt idx="8">
                  <c:v>Myanmar</c:v>
                </c:pt>
                <c:pt idx="9">
                  <c:v>Singapore</c:v>
                </c:pt>
              </c:strCache>
            </c:strRef>
          </c:cat>
          <c:val>
            <c:numRef>
              <c:f>Sheet1!$B$1:$B$10</c:f>
              <c:numCache>
                <c:formatCode>0%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0.19</c:v>
                </c:pt>
                <c:pt idx="5">
                  <c:v>0.24000000000000002</c:v>
                </c:pt>
                <c:pt idx="6">
                  <c:v>0.29000000000000004</c:v>
                </c:pt>
                <c:pt idx="7">
                  <c:v>0.29000000000000004</c:v>
                </c:pt>
                <c:pt idx="8">
                  <c:v>0.38000000000000006</c:v>
                </c:pt>
                <c:pt idx="9">
                  <c:v>0.62000000000000011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44128"/>
        <c:axId val="84545920"/>
      </c:barChart>
      <c:catAx>
        <c:axId val="8454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84545920"/>
        <c:crosses val="autoZero"/>
        <c:auto val="1"/>
        <c:lblAlgn val="ctr"/>
        <c:lblOffset val="100"/>
        <c:noMultiLvlLbl val="0"/>
      </c:catAx>
      <c:valAx>
        <c:axId val="84545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54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79222240077133"/>
          <c:y val="0.28138071087933947"/>
          <c:w val="0.78050029460603143"/>
          <c:h val="0.6367511613526937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Sheet1!$A$1:$A$10</c:f>
              <c:strCache>
                <c:ptCount val="10"/>
                <c:pt idx="0">
                  <c:v>Brunei</c:v>
                </c:pt>
                <c:pt idx="1">
                  <c:v>Lao PDR</c:v>
                </c:pt>
                <c:pt idx="2">
                  <c:v>Cambodia</c:v>
                </c:pt>
                <c:pt idx="3">
                  <c:v>Thailand</c:v>
                </c:pt>
                <c:pt idx="4">
                  <c:v>Indonesia</c:v>
                </c:pt>
                <c:pt idx="5">
                  <c:v>Viet Nam</c:v>
                </c:pt>
                <c:pt idx="6">
                  <c:v>Malaysia</c:v>
                </c:pt>
                <c:pt idx="7">
                  <c:v>Philippines</c:v>
                </c:pt>
                <c:pt idx="8">
                  <c:v>Singapore</c:v>
                </c:pt>
                <c:pt idx="9">
                  <c:v>Myanmar</c:v>
                </c:pt>
              </c:strCache>
            </c:strRef>
          </c:cat>
          <c:val>
            <c:numRef>
              <c:f>Sheet1!$B$1:$B$10</c:f>
              <c:numCache>
                <c:formatCode>0%</c:formatCode>
                <c:ptCount val="10"/>
                <c:pt idx="0">
                  <c:v>0</c:v>
                </c:pt>
                <c:pt idx="1">
                  <c:v>0.15000000000000002</c:v>
                </c:pt>
                <c:pt idx="2">
                  <c:v>0.23</c:v>
                </c:pt>
                <c:pt idx="3">
                  <c:v>0.23</c:v>
                </c:pt>
                <c:pt idx="4">
                  <c:v>0.31000000000000005</c:v>
                </c:pt>
                <c:pt idx="5">
                  <c:v>0.31000000000000005</c:v>
                </c:pt>
                <c:pt idx="6">
                  <c:v>0.38000000000000006</c:v>
                </c:pt>
                <c:pt idx="7">
                  <c:v>0.46</c:v>
                </c:pt>
                <c:pt idx="8">
                  <c:v>0.6100000000000001</c:v>
                </c:pt>
                <c:pt idx="9">
                  <c:v>0.62000000000000011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88032"/>
        <c:axId val="84589568"/>
      </c:barChart>
      <c:catAx>
        <c:axId val="8458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84589568"/>
        <c:crosses val="autoZero"/>
        <c:auto val="1"/>
        <c:lblAlgn val="ctr"/>
        <c:lblOffset val="100"/>
        <c:noMultiLvlLbl val="0"/>
      </c:catAx>
      <c:valAx>
        <c:axId val="84589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58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A722-34D1-4111-A2CE-68003B5F8858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0A2D4-2640-4AE4-BAFC-28147D240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9143972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23/11/2015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ao.int/APAC/Documents/edocs/Asia%20Pacific%20Seamless%20ATM%20Plan%20V1.0.pdf" TargetMode="External"/><Relationship Id="rId13" Type="http://schemas.openxmlformats.org/officeDocument/2006/relationships/hyperlink" Target="http://www.icao.int/APAC/Documents/edocs/Seamless%20ATM%20Implementation%20Guidance%20v4-3.pdf" TargetMode="External"/><Relationship Id="rId3" Type="http://schemas.openxmlformats.org/officeDocument/2006/relationships/hyperlink" Target="http://www.icao.int/APAC/Pages/ATMReport.aspx" TargetMode="External"/><Relationship Id="rId7" Type="http://schemas.openxmlformats.org/officeDocument/2006/relationships/hyperlink" Target="http://www.icao.int/APAC/Pages/edocs-anp.aspx" TargetMode="External"/><Relationship Id="rId12" Type="http://schemas.openxmlformats.org/officeDocument/2006/relationships/hyperlink" Target="http://www.icao.int/APAC/Documents/edocs/Asia%20Pacific%20SAR%20Plan%20V.1.pdf" TargetMode="External"/><Relationship Id="rId17" Type="http://schemas.openxmlformats.org/officeDocument/2006/relationships/hyperlink" Target="https://portal.icao.int/RO_APAC/Reporting/Documents/Regional%20Picture.pdf" TargetMode="External"/><Relationship Id="rId2" Type="http://schemas.openxmlformats.org/officeDocument/2006/relationships/hyperlink" Target="http://www.icao.int/safety/pages/regional-targets.aspx?code=icao1234&amp;pass=montreal&amp;region=Africa" TargetMode="External"/><Relationship Id="rId16" Type="http://schemas.openxmlformats.org/officeDocument/2006/relationships/hyperlink" Target="http://www.icao.int/safety/pages/safety-report.asp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cao.int/publications/Documents/10004_cons_en.pdf" TargetMode="External"/><Relationship Id="rId11" Type="http://schemas.openxmlformats.org/officeDocument/2006/relationships/hyperlink" Target="http://www.icao.int/APAC/Documents/edocs/Draft%20Regional%20ATM%20Contingency%20Plan.pdf" TargetMode="External"/><Relationship Id="rId5" Type="http://schemas.openxmlformats.org/officeDocument/2006/relationships/hyperlink" Target="http://www.icao.int/publications/documents/9750_4ed_en.pdf" TargetMode="External"/><Relationship Id="rId15" Type="http://schemas.openxmlformats.org/officeDocument/2006/relationships/hyperlink" Target="http://www.icao.int/airnavigation/pages/Air-Navigation-Report.aspx" TargetMode="External"/><Relationship Id="rId10" Type="http://schemas.openxmlformats.org/officeDocument/2006/relationships/hyperlink" Target="http://www.icao.int/APAC/Documents/edocs/Asia%20Pacific%20Framework%20for%20Collaborative%20ATFM.pdf" TargetMode="External"/><Relationship Id="rId4" Type="http://schemas.openxmlformats.org/officeDocument/2006/relationships/hyperlink" Target="http://www.icao.int/airnavigation/IMP/Documents/Doc%209854%20-%20Global%20ATM%20Operational%20Concept.pdf" TargetMode="External"/><Relationship Id="rId9" Type="http://schemas.openxmlformats.org/officeDocument/2006/relationships/hyperlink" Target="https://portal.icao.int/space/ANP/Pages/ASIAPAC/ASIAPAC_VOLIII_FRONT.aspx" TargetMode="External"/><Relationship Id="rId14" Type="http://schemas.openxmlformats.org/officeDocument/2006/relationships/hyperlink" Target="http://www.icao.int/_layouts/download.aspx?SourceUrl=/APAC/Documents/edocs/State%20Seamless%20ATM%20Implementation%20Plan%20Template%20v3.0.do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cao.int/APAC/Pages/edocs.aspx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o.int/APAC/Documents/edocs/AIS%20AIM%20Implementation%20Table.pdf" TargetMode="External"/><Relationship Id="rId2" Type="http://schemas.openxmlformats.org/officeDocument/2006/relationships/hyperlink" Target="http://www.icao.int/APAC/Meetings/Pages/default.aspx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ao.int/APAC/Documents/edocs/AIS_GM.pdf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251520" y="2571750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 smtClean="0">
                <a:solidFill>
                  <a:schemeClr val="accent1"/>
                </a:solidFill>
                <a:cs typeface="Arial" charset="0"/>
              </a:rPr>
              <a:t>Len Wicks</a:t>
            </a:r>
            <a:endParaRPr lang="en-GB" sz="3200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baseline="0" dirty="0" smtClean="0">
                <a:solidFill>
                  <a:schemeClr val="accent1"/>
                </a:solidFill>
                <a:cs typeface="Arial" charset="0"/>
              </a:rPr>
              <a:t>Regional Officer, Air Traffic Management, International Civil Aviation Organization (ICAO)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5" y="1001713"/>
            <a:ext cx="5748338" cy="777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CA" sz="4000" spc="-20" dirty="0" smtClean="0">
                <a:solidFill>
                  <a:schemeClr val="bg1"/>
                </a:solidFill>
              </a:rPr>
              <a:t>Global and Regional Planning for AIM Transition</a:t>
            </a:r>
            <a:endParaRPr lang="en-US" sz="4000" spc="-20" dirty="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5" y="4371950"/>
            <a:ext cx="574833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2800" spc="-20" dirty="0" smtClean="0">
                <a:solidFill>
                  <a:schemeClr val="bg1"/>
                </a:solidFill>
              </a:rPr>
              <a:t>Update, November 2015</a:t>
            </a:r>
            <a:endParaRPr lang="en-US" sz="2800" spc="-2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Asia/Pacific AIM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6546"/>
            <a:ext cx="4711918" cy="38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 noChangeAspect="1"/>
          </p:cNvSpPr>
          <p:nvPr/>
        </p:nvSpPr>
        <p:spPr>
          <a:xfrm>
            <a:off x="395536" y="1655758"/>
            <a:ext cx="8229600" cy="3292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/>
              <a:t>Phase 1 – November 2010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P-03 — AIRAC adherence monitoring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P-04 — Monitoring of States’ differences to Annex </a:t>
            </a:r>
            <a:r>
              <a:rPr lang="en-US" sz="1200" dirty="0" smtClean="0"/>
              <a:t>4/15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P-05 — WGS-84 implementation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P-17 — Quality </a:t>
            </a:r>
          </a:p>
          <a:p>
            <a:pPr>
              <a:spcBef>
                <a:spcPts val="0"/>
              </a:spcBef>
            </a:pPr>
            <a:endParaRPr lang="en-US" sz="1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/>
              <a:t>Phase 2 – November 2013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P-01 — Data quality monitoring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P-02 — Data integrity monitoring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P-06 — Integrated aeronautical information database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P-07 — Unique identifiers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P-08 — Aeronautical information conceptual model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P-11 — Electronic AIP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P-13 — Terrain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P-14 — Obstacles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P-15 — Aerodrome </a:t>
            </a:r>
            <a:r>
              <a:rPr lang="en-US" sz="1200" dirty="0" smtClean="0"/>
              <a:t>mapping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27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Asia/Pacific AIM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132047"/>
              </p:ext>
            </p:extLst>
          </p:nvPr>
        </p:nvGraphicFramePr>
        <p:xfrm>
          <a:off x="763960" y="1779899"/>
          <a:ext cx="7920880" cy="314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3"/>
          <p:cNvSpPr txBox="1">
            <a:spLocks noChangeAspect="1"/>
          </p:cNvSpPr>
          <p:nvPr/>
        </p:nvSpPr>
        <p:spPr>
          <a:xfrm>
            <a:off x="609600" y="1203598"/>
            <a:ext cx="8229600" cy="4821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b="1" dirty="0" smtClean="0"/>
              <a:t>Regional Progress – Phases 1, 2 and 3</a:t>
            </a:r>
          </a:p>
          <a:p>
            <a:pPr marL="0" indent="0" algn="r">
              <a:buNone/>
            </a:pPr>
            <a:r>
              <a:rPr lang="en-US" sz="2200" b="1" dirty="0" smtClean="0"/>
              <a:t>(Expected Completion Nov 2016)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7624" y="2355726"/>
            <a:ext cx="7344816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7624" y="2067694"/>
            <a:ext cx="56388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7313" indent="0">
              <a:buNone/>
              <a:tabLst>
                <a:tab pos="2238375" algn="l"/>
                <a:tab pos="268922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Phase 1 and 2 elements = 62% of all transition elements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7023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ASEAN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662"/>
            <a:ext cx="9144000" cy="301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975023"/>
            <a:ext cx="77023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ASEAN</a:t>
            </a:r>
            <a:endParaRPr lang="en-CA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72511"/>
              </p:ext>
            </p:extLst>
          </p:nvPr>
        </p:nvGraphicFramePr>
        <p:xfrm>
          <a:off x="2363985" y="1137000"/>
          <a:ext cx="6392441" cy="296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771800" y="1506332"/>
            <a:ext cx="5810918" cy="18627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66667" y="1197803"/>
            <a:ext cx="32766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7313" indent="0">
              <a:buNone/>
              <a:tabLst>
                <a:tab pos="2238375" algn="l"/>
                <a:tab pos="268922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Phase 1 and 2 elements = 62%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3"/>
          <p:cNvSpPr txBox="1">
            <a:spLocks noChangeAspect="1"/>
          </p:cNvSpPr>
          <p:nvPr/>
        </p:nvSpPr>
        <p:spPr>
          <a:xfrm>
            <a:off x="408559" y="1923678"/>
            <a:ext cx="4495800" cy="914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Progress – All Phases</a:t>
            </a:r>
          </a:p>
          <a:p>
            <a:pPr marL="0" indent="0">
              <a:buNone/>
            </a:pPr>
            <a:r>
              <a:rPr lang="en-US" sz="2200" b="1" dirty="0" smtClean="0"/>
              <a:t>(Expected Completion Nov 2016)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71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975023"/>
            <a:ext cx="770235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ASEAN</a:t>
            </a:r>
            <a:endParaRPr lang="en-CA" dirty="0"/>
          </a:p>
        </p:txBody>
      </p:sp>
      <p:sp>
        <p:nvSpPr>
          <p:cNvPr id="7" name="Content Placeholder 3"/>
          <p:cNvSpPr txBox="1">
            <a:spLocks noChangeAspect="1"/>
          </p:cNvSpPr>
          <p:nvPr/>
        </p:nvSpPr>
        <p:spPr>
          <a:xfrm>
            <a:off x="408559" y="1923678"/>
            <a:ext cx="4495800" cy="914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Progress – Phases 1 and 2</a:t>
            </a:r>
          </a:p>
          <a:p>
            <a:pPr marL="0" indent="0">
              <a:buNone/>
            </a:pPr>
            <a:r>
              <a:rPr lang="en-US" sz="2200" b="1" dirty="0" smtClean="0"/>
              <a:t>(Expected Completion Nov 2013)</a:t>
            </a:r>
            <a:endParaRPr lang="en-US" sz="2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92356"/>
              </p:ext>
            </p:extLst>
          </p:nvPr>
        </p:nvGraphicFramePr>
        <p:xfrm>
          <a:off x="1170559" y="123478"/>
          <a:ext cx="7467600" cy="38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6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Planning 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79279" y="1785528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Hierarchy of global </a:t>
            </a:r>
            <a:br>
              <a:rPr lang="en-US" sz="2000" dirty="0" smtClean="0"/>
            </a:br>
            <a:r>
              <a:rPr lang="en-US" sz="2000" dirty="0" smtClean="0"/>
              <a:t>and regional planning*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APAC Seamless ATM</a:t>
            </a:r>
            <a:br>
              <a:rPr lang="en-US" sz="2000" dirty="0" smtClean="0"/>
            </a:br>
            <a:r>
              <a:rPr lang="en-US" sz="2000" dirty="0" smtClean="0"/>
              <a:t>planning is at the level</a:t>
            </a:r>
            <a:br>
              <a:rPr lang="en-US" sz="2000" dirty="0" smtClean="0"/>
            </a:br>
            <a:r>
              <a:rPr lang="en-US" sz="2000" dirty="0" smtClean="0"/>
              <a:t>of strategy for regional </a:t>
            </a:r>
            <a:br>
              <a:rPr lang="en-US" sz="2000" dirty="0" smtClean="0"/>
            </a:br>
            <a:r>
              <a:rPr lang="en-US" sz="2000" dirty="0" smtClean="0"/>
              <a:t>implementation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      * 6 year plans </a:t>
            </a:r>
            <a:br>
              <a:rPr lang="en-US" sz="2000" dirty="0" smtClean="0"/>
            </a:br>
            <a:r>
              <a:rPr lang="en-US" sz="2000" dirty="0" smtClean="0"/>
              <a:t>                2013-2019, etc.</a:t>
            </a: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6709025" y="2456267"/>
            <a:ext cx="2033362" cy="450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Regional Reporting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2"/>
              </a:rPr>
              <a:t>Asia/Pacific Regional </a:t>
            </a:r>
            <a:r>
              <a:rPr lang="en-US" sz="800" u="sng" dirty="0" smtClean="0">
                <a:solidFill>
                  <a:srgbClr val="000000"/>
                </a:solidFill>
                <a:effectLst/>
                <a:ea typeface="Calibri"/>
                <a:cs typeface="Times New Roman"/>
                <a:hlinkClick r:id="rId2"/>
              </a:rPr>
              <a:t>Dashboard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32" name="Text Box 2"/>
          <p:cNvSpPr txBox="1">
            <a:spLocks noChangeArrowheads="1"/>
          </p:cNvSpPr>
          <p:nvPr/>
        </p:nvSpPr>
        <p:spPr bwMode="auto">
          <a:xfrm>
            <a:off x="6722268" y="3817433"/>
            <a:ext cx="2033302" cy="4654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Regional Implementation Reporting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3"/>
              </a:rPr>
              <a:t>Seamless ATM Reporting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34" name="Text Box 2"/>
          <p:cNvSpPr txBox="1">
            <a:spLocks noChangeArrowheads="1"/>
          </p:cNvSpPr>
          <p:nvPr/>
        </p:nvSpPr>
        <p:spPr bwMode="auto">
          <a:xfrm>
            <a:off x="4507569" y="1846053"/>
            <a:ext cx="2031819" cy="432048"/>
          </a:xfrm>
          <a:prstGeom prst="rect">
            <a:avLst/>
          </a:prstGeom>
          <a:solidFill>
            <a:srgbClr val="C7AB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Global Vision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Global Air Traffic Management Operational Concept (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4"/>
              </a:rPr>
              <a:t>Doc 9854</a:t>
            </a:r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35" name="Text Box 2"/>
          <p:cNvSpPr txBox="1">
            <a:spLocks noChangeArrowheads="1"/>
          </p:cNvSpPr>
          <p:nvPr/>
        </p:nvSpPr>
        <p:spPr bwMode="auto">
          <a:xfrm>
            <a:off x="4491559" y="2468339"/>
            <a:ext cx="2047829" cy="457833"/>
          </a:xfrm>
          <a:prstGeom prst="rect">
            <a:avLst/>
          </a:prstGeom>
          <a:solidFill>
            <a:srgbClr val="C7AB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Global Strategy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Global Air Navigation Plan (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5"/>
              </a:rPr>
              <a:t>Doc 9750</a:t>
            </a:r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) 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Global Aviation Safety Plan (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6"/>
              </a:rPr>
              <a:t>Doc 10004</a:t>
            </a:r>
            <a:r>
              <a:rPr lang="en-US" sz="8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)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4499563" y="3184838"/>
            <a:ext cx="2047830" cy="4578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Regional Vision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Asia/Pacific Region Air Navigation Plan 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(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7"/>
              </a:rPr>
              <a:t>Doc 9763</a:t>
            </a:r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)</a:t>
            </a:r>
          </a:p>
        </p:txBody>
      </p:sp>
      <p:sp>
        <p:nvSpPr>
          <p:cNvPr id="137" name="Text Box 2"/>
          <p:cNvSpPr txBox="1">
            <a:spLocks noChangeArrowheads="1"/>
          </p:cNvSpPr>
          <p:nvPr/>
        </p:nvSpPr>
        <p:spPr bwMode="auto">
          <a:xfrm>
            <a:off x="4499562" y="3823577"/>
            <a:ext cx="2028181" cy="9576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Regional Implementation Strategy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8"/>
              </a:rPr>
              <a:t>Asia/Pacific Seamless ATM Plan</a:t>
            </a:r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(incorporated into </a:t>
            </a:r>
            <a:r>
              <a:rPr lang="en-US" sz="800" u="sng" dirty="0" smtClean="0">
                <a:solidFill>
                  <a:srgbClr val="000000"/>
                </a:solidFill>
                <a:ea typeface="Calibri"/>
                <a:cs typeface="Times New Roman"/>
                <a:hlinkClick r:id="rId9"/>
              </a:rPr>
              <a:t>eANP</a:t>
            </a:r>
            <a:r>
              <a:rPr lang="en-US" sz="800" u="sng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800" u="sng" dirty="0" smtClean="0">
                <a:solidFill>
                  <a:srgbClr val="000000"/>
                </a:solidFill>
                <a:effectLst/>
                <a:ea typeface="Calibri"/>
                <a:cs typeface="Times New Roman"/>
                <a:hlinkClick r:id="rId9"/>
              </a:rPr>
              <a:t>Vol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9"/>
              </a:rPr>
              <a:t>. </a:t>
            </a:r>
            <a:r>
              <a:rPr lang="en-US" sz="800" u="sng" dirty="0" smtClean="0">
                <a:solidFill>
                  <a:srgbClr val="000000"/>
                </a:solidFill>
                <a:effectLst/>
                <a:ea typeface="Calibri"/>
                <a:cs typeface="Times New Roman"/>
                <a:hlinkClick r:id="rId9"/>
              </a:rPr>
              <a:t>III</a:t>
            </a:r>
            <a:r>
              <a:rPr lang="en-US" sz="8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), including:</a:t>
            </a:r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u="sng" dirty="0" smtClean="0">
                <a:solidFill>
                  <a:srgbClr val="000000"/>
                </a:solidFill>
                <a:effectLst/>
                <a:ea typeface="Calibri"/>
                <a:cs typeface="Times New Roman"/>
                <a:hlinkClick r:id="rId10"/>
              </a:rPr>
              <a:t>Asia/Pacific Regional 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0"/>
              </a:rPr>
              <a:t>ATFM Framework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u="sng" spc="-10" dirty="0" smtClean="0">
                <a:solidFill>
                  <a:srgbClr val="000000"/>
                </a:solidFill>
                <a:effectLst/>
                <a:ea typeface="Calibri"/>
                <a:cs typeface="Times New Roman"/>
                <a:hlinkClick r:id="rId11"/>
              </a:rPr>
              <a:t>Regional </a:t>
            </a:r>
            <a:r>
              <a:rPr lang="en-US" sz="800" u="sng" spc="-10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1"/>
              </a:rPr>
              <a:t>ATM Contingency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1"/>
              </a:rPr>
              <a:t> Plan</a:t>
            </a:r>
            <a:r>
              <a:rPr lang="en-US" sz="8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(draft)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2"/>
              </a:rPr>
              <a:t>Asia/Pacific Search and Rescue </a:t>
            </a:r>
            <a:r>
              <a:rPr lang="en-US" sz="800" u="sng" dirty="0" smtClean="0">
                <a:solidFill>
                  <a:srgbClr val="000000"/>
                </a:solidFill>
                <a:effectLst/>
                <a:ea typeface="Calibri"/>
                <a:cs typeface="Times New Roman"/>
                <a:hlinkClick r:id="rId12"/>
              </a:rPr>
              <a:t>Plan</a:t>
            </a:r>
            <a:endParaRPr lang="en-US" sz="800" u="sng" dirty="0" smtClean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AMS, NAV and </a:t>
            </a:r>
            <a:r>
              <a:rPr lang="en-US" sz="800" dirty="0">
                <a:solidFill>
                  <a:srgbClr val="000000"/>
                </a:solidFill>
              </a:rPr>
              <a:t>SUR strategies 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38" name="Text Box 2"/>
          <p:cNvSpPr txBox="1">
            <a:spLocks noChangeArrowheads="1"/>
          </p:cNvSpPr>
          <p:nvPr/>
        </p:nvSpPr>
        <p:spPr bwMode="auto">
          <a:xfrm>
            <a:off x="6722268" y="4302420"/>
            <a:ext cx="2033302" cy="4658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Regional Guidance Material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3"/>
              </a:rPr>
              <a:t>Seamless ATM Guidance Material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4"/>
              </a:rPr>
              <a:t>State Seamless ATM Plan </a:t>
            </a:r>
            <a:r>
              <a:rPr lang="en-US" sz="800" u="sng" dirty="0" smtClean="0">
                <a:solidFill>
                  <a:srgbClr val="000000"/>
                </a:solidFill>
                <a:effectLst/>
                <a:ea typeface="Calibri"/>
                <a:cs typeface="Times New Roman"/>
                <a:hlinkClick r:id="rId14"/>
              </a:rPr>
              <a:t>Template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39" name="Text Box 2"/>
          <p:cNvSpPr txBox="1">
            <a:spLocks noChangeArrowheads="1"/>
          </p:cNvSpPr>
          <p:nvPr/>
        </p:nvSpPr>
        <p:spPr bwMode="auto">
          <a:xfrm>
            <a:off x="6722268" y="1846054"/>
            <a:ext cx="2026487" cy="446312"/>
          </a:xfrm>
          <a:prstGeom prst="rect">
            <a:avLst/>
          </a:prstGeom>
          <a:solidFill>
            <a:srgbClr val="C7ABFF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Global Reporting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5"/>
              </a:rPr>
              <a:t>Global Air Navigation Report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6"/>
              </a:rPr>
              <a:t>Global Air Safety Report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800" dirty="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 rot="16200000">
            <a:off x="6630828" y="1977769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16200000" flipH="1" flipV="1">
            <a:off x="6630828" y="3964886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6722268" y="3184838"/>
            <a:ext cx="2026934" cy="455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36000" tIns="36000" rIns="36000" bIns="36000" anchor="t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Regional Implementation Monitoring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ctr"/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800" u="sng" dirty="0">
                <a:solidFill>
                  <a:srgbClr val="000000"/>
                </a:solidFill>
                <a:effectLst/>
                <a:ea typeface="Calibri"/>
                <a:cs typeface="Times New Roman"/>
                <a:hlinkClick r:id="rId17"/>
              </a:rPr>
              <a:t>Asia/Pacific Regional Picture</a:t>
            </a:r>
            <a:endParaRPr lang="en-US" sz="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427984" y="3128186"/>
            <a:ext cx="4396241" cy="1719220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427985" y="1785528"/>
            <a:ext cx="4396241" cy="1206786"/>
          </a:xfrm>
          <a:prstGeom prst="rect">
            <a:avLst/>
          </a:prstGeom>
          <a:noFill/>
          <a:ln w="1270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7" name="Text Box 2"/>
          <p:cNvSpPr txBox="1">
            <a:spLocks noChangeArrowheads="1"/>
          </p:cNvSpPr>
          <p:nvPr/>
        </p:nvSpPr>
        <p:spPr bwMode="auto">
          <a:xfrm>
            <a:off x="5527023" y="1576301"/>
            <a:ext cx="1683989" cy="22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Administered by ICAO HQ</a:t>
            </a:r>
            <a:endParaRPr lang="en-US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8" name="Text Box 2"/>
          <p:cNvSpPr txBox="1">
            <a:spLocks noChangeArrowheads="1"/>
          </p:cNvSpPr>
          <p:nvPr/>
        </p:nvSpPr>
        <p:spPr bwMode="auto">
          <a:xfrm>
            <a:off x="5523479" y="2946471"/>
            <a:ext cx="2205518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Administered by ICAO Regional Office</a:t>
            </a:r>
            <a:endParaRPr lang="en-US" sz="8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5523478" y="2297481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728996" y="2278101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5525470" y="3647560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5523478" y="2926172"/>
            <a:ext cx="0" cy="27432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7735511" y="2912630"/>
            <a:ext cx="0" cy="27432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6200000" flipH="1" flipV="1">
            <a:off x="6627547" y="4448842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7735511" y="3640697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6200000">
            <a:off x="6630828" y="2590290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16200000">
            <a:off x="6630828" y="3318991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Planning </a:t>
            </a:r>
            <a:endParaRPr lang="en-CA" dirty="0"/>
          </a:p>
        </p:txBody>
      </p:sp>
      <p:sp>
        <p:nvSpPr>
          <p:cNvPr id="3" name="Content Placeholder 3"/>
          <p:cNvSpPr txBox="1">
            <a:spLocks noChangeAspect="1"/>
          </p:cNvSpPr>
          <p:nvPr/>
        </p:nvSpPr>
        <p:spPr>
          <a:xfrm>
            <a:off x="683569" y="1665655"/>
            <a:ext cx="3744416" cy="25725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800" b="1" dirty="0" smtClean="0">
                <a:solidFill>
                  <a:srgbClr val="002060"/>
                </a:solidFill>
              </a:rPr>
              <a:t>B0 – DATM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(2013 – </a:t>
            </a:r>
            <a:r>
              <a:rPr lang="en-US" sz="2800" strike="sngStrike" dirty="0" smtClean="0">
                <a:solidFill>
                  <a:srgbClr val="002060"/>
                </a:solidFill>
              </a:rPr>
              <a:t>2018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2019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Initial introduction of digital processing/management of information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Implementation of AIS/AIM using AIXM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Electronic AIP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Better quality and availability</a:t>
            </a:r>
          </a:p>
          <a:p>
            <a:pPr lvl="1">
              <a:tabLst>
                <a:tab pos="2238375" algn="l"/>
                <a:tab pos="2689225" algn="l"/>
              </a:tabLst>
            </a:pPr>
            <a:endParaRPr lang="en-US" sz="2100" b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828" y="960165"/>
            <a:ext cx="4609189" cy="39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42828" y="2139702"/>
            <a:ext cx="1249116" cy="812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4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Planning </a:t>
            </a:r>
            <a:endParaRPr lang="en-CA" dirty="0"/>
          </a:p>
        </p:txBody>
      </p:sp>
      <p:sp>
        <p:nvSpPr>
          <p:cNvPr id="3" name="Content Placeholder 3"/>
          <p:cNvSpPr txBox="1">
            <a:spLocks noChangeAspect="1"/>
          </p:cNvSpPr>
          <p:nvPr/>
        </p:nvSpPr>
        <p:spPr>
          <a:xfrm>
            <a:off x="683569" y="1665655"/>
            <a:ext cx="3744416" cy="25725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800" b="1" dirty="0" smtClean="0">
                <a:solidFill>
                  <a:srgbClr val="002060"/>
                </a:solidFill>
              </a:rPr>
              <a:t>B0 – DATM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(2013 – </a:t>
            </a:r>
            <a:r>
              <a:rPr lang="en-US" sz="2800" strike="sngStrike" dirty="0" smtClean="0">
                <a:solidFill>
                  <a:srgbClr val="002060"/>
                </a:solidFill>
              </a:rPr>
              <a:t>2018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2019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Initial introduction of digital processing/management of information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Implementation of AIS/AIM using AIXM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Electronic AIP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100" i="1" dirty="0">
                <a:solidFill>
                  <a:srgbClr val="002060"/>
                </a:solidFill>
              </a:rPr>
              <a:t>Better quality and availability</a:t>
            </a:r>
          </a:p>
          <a:p>
            <a:pPr lvl="1">
              <a:tabLst>
                <a:tab pos="2238375" algn="l"/>
                <a:tab pos="2689225" algn="l"/>
              </a:tabLst>
            </a:pPr>
            <a:endParaRPr lang="en-US" sz="2100" b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5590" y="105828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AU" sz="2400" i="1" dirty="0">
                <a:solidFill>
                  <a:srgbClr val="002060"/>
                </a:solidFill>
              </a:rPr>
              <a:t>The transition from paper products to digital data is a </a:t>
            </a:r>
            <a:r>
              <a:rPr lang="en-AU" sz="2400" i="1" u="sng" dirty="0">
                <a:solidFill>
                  <a:srgbClr val="002060"/>
                </a:solidFill>
              </a:rPr>
              <a:t>critical prerequisite</a:t>
            </a:r>
            <a:r>
              <a:rPr lang="en-AU" sz="2400" i="1" dirty="0">
                <a:solidFill>
                  <a:srgbClr val="002060"/>
                </a:solidFill>
              </a:rPr>
              <a:t> for the implementation of any current or future ATM or air navigation concept that relies on the accuracy, integrity and timeliness of data.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Planning </a:t>
            </a:r>
            <a:endParaRPr lang="en-CA" dirty="0"/>
          </a:p>
        </p:txBody>
      </p:sp>
      <p:sp>
        <p:nvSpPr>
          <p:cNvPr id="3" name="Content Placeholder 3"/>
          <p:cNvSpPr txBox="1">
            <a:spLocks noChangeAspect="1"/>
          </p:cNvSpPr>
          <p:nvPr/>
        </p:nvSpPr>
        <p:spPr>
          <a:xfrm>
            <a:off x="683569" y="1665655"/>
            <a:ext cx="3744416" cy="25725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800" b="1" dirty="0" smtClean="0">
                <a:solidFill>
                  <a:srgbClr val="002060"/>
                </a:solidFill>
              </a:rPr>
              <a:t>B1 – DATM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(2019 – 2025)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500" i="1" dirty="0" smtClean="0">
                <a:solidFill>
                  <a:srgbClr val="002060"/>
                </a:solidFill>
              </a:rPr>
              <a:t>ATM </a:t>
            </a:r>
            <a:r>
              <a:rPr lang="en-US" sz="2500" i="1" dirty="0">
                <a:solidFill>
                  <a:srgbClr val="002060"/>
                </a:solidFill>
              </a:rPr>
              <a:t>information reference model integrating all ATM information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500" i="1" dirty="0">
                <a:solidFill>
                  <a:srgbClr val="002060"/>
                </a:solidFill>
              </a:rPr>
              <a:t>Common formats AIXM, FIXM, WIXM and internet protocols</a:t>
            </a:r>
          </a:p>
          <a:p>
            <a:pPr lvl="1">
              <a:tabLst>
                <a:tab pos="2238375" algn="l"/>
                <a:tab pos="2689225" algn="l"/>
              </a:tabLst>
            </a:pPr>
            <a:endParaRPr lang="en-US" sz="2100" b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828" y="960165"/>
            <a:ext cx="4609189" cy="39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8104" y="2155329"/>
            <a:ext cx="1249116" cy="812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5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Planning </a:t>
            </a:r>
            <a:endParaRPr lang="en-CA" dirty="0"/>
          </a:p>
        </p:txBody>
      </p:sp>
      <p:sp>
        <p:nvSpPr>
          <p:cNvPr id="3" name="Content Placeholder 3"/>
          <p:cNvSpPr txBox="1">
            <a:spLocks noChangeAspect="1"/>
          </p:cNvSpPr>
          <p:nvPr/>
        </p:nvSpPr>
        <p:spPr>
          <a:xfrm>
            <a:off x="683569" y="1665655"/>
            <a:ext cx="3744416" cy="25725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800" b="1" dirty="0" smtClean="0">
                <a:solidFill>
                  <a:srgbClr val="002060"/>
                </a:solidFill>
              </a:rPr>
              <a:t>B1 – SWIM (System Wide Information Management)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(2019 – 2025)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Implementation of SWIM applications and infrastructure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Standard data models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Internet-based protocols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Maximized interoperability</a:t>
            </a:r>
          </a:p>
          <a:p>
            <a:pPr lvl="1">
              <a:tabLst>
                <a:tab pos="2238375" algn="l"/>
                <a:tab pos="2689225" algn="l"/>
              </a:tabLst>
            </a:pPr>
            <a:endParaRPr lang="en-US" sz="2100" b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828" y="960165"/>
            <a:ext cx="4609189" cy="39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97413" y="2911239"/>
            <a:ext cx="1249116" cy="812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2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Contents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6108" y="1851670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APANPIRG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Asia/Pacific AIM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ASEAN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Planning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Reporting, Monitoring, Updates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927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Planning </a:t>
            </a:r>
            <a:endParaRPr lang="en-CA" dirty="0"/>
          </a:p>
        </p:txBody>
      </p:sp>
      <p:sp>
        <p:nvSpPr>
          <p:cNvPr id="3" name="Content Placeholder 3"/>
          <p:cNvSpPr txBox="1">
            <a:spLocks noChangeAspect="1"/>
          </p:cNvSpPr>
          <p:nvPr/>
        </p:nvSpPr>
        <p:spPr>
          <a:xfrm>
            <a:off x="683569" y="1665655"/>
            <a:ext cx="3744416" cy="25725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800" b="1" dirty="0" smtClean="0">
                <a:solidFill>
                  <a:srgbClr val="002060"/>
                </a:solidFill>
              </a:rPr>
              <a:t>B2 – SWIM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(2025 – 2031)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Aircraft as a fully connected information node in SWIM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Collaborative ATM processes – exchange of data</a:t>
            </a:r>
          </a:p>
          <a:p>
            <a:pPr lvl="1">
              <a:tabLst>
                <a:tab pos="2238375" algn="l"/>
                <a:tab pos="2689225" algn="l"/>
              </a:tabLst>
            </a:pPr>
            <a:endParaRPr lang="en-US" sz="2100" b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828" y="960165"/>
            <a:ext cx="4609189" cy="39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47422" y="2907828"/>
            <a:ext cx="1249116" cy="812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1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Planning </a:t>
            </a:r>
            <a:endParaRPr lang="en-CA" dirty="0"/>
          </a:p>
        </p:txBody>
      </p:sp>
      <p:sp>
        <p:nvSpPr>
          <p:cNvPr id="3" name="Content Placeholder 3"/>
          <p:cNvSpPr txBox="1">
            <a:spLocks noChangeAspect="1"/>
          </p:cNvSpPr>
          <p:nvPr/>
        </p:nvSpPr>
        <p:spPr>
          <a:xfrm>
            <a:off x="609600" y="1676400"/>
            <a:ext cx="8229600" cy="21717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800" b="1" dirty="0" smtClean="0">
                <a:solidFill>
                  <a:srgbClr val="002060"/>
                </a:solidFill>
              </a:rPr>
              <a:t>Other ASBU are Heavily Dependent on AIM</a:t>
            </a:r>
            <a:endParaRPr lang="en-AU" sz="2400" i="1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AU" sz="2400" i="1" dirty="0" smtClean="0">
                <a:solidFill>
                  <a:srgbClr val="002060"/>
                </a:solidFill>
              </a:rPr>
              <a:t>a </a:t>
            </a:r>
            <a:r>
              <a:rPr lang="en-AU" sz="2400" i="1" u="sng" dirty="0" smtClean="0">
                <a:solidFill>
                  <a:srgbClr val="002060"/>
                </a:solidFill>
              </a:rPr>
              <a:t>critical prerequisite</a:t>
            </a:r>
            <a:r>
              <a:rPr lang="en-AU" sz="2400" i="1" dirty="0" smtClean="0">
                <a:solidFill>
                  <a:srgbClr val="002060"/>
                </a:solidFill>
              </a:rPr>
              <a:t> for the implementation of any current or future ATM or air navigation concept that relies on the accuracy, integrity and timeliness of data.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Planning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79279" y="1785528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Asia/Pacific Seamless ATM Plan incorporated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the </a:t>
            </a:r>
            <a:r>
              <a:rPr lang="en-US" altLang="en-US" sz="2000" dirty="0"/>
              <a:t>Aviation System Block Upgrades (ASBU), </a:t>
            </a:r>
            <a:r>
              <a:rPr lang="en-US" altLang="en-US" sz="2000" dirty="0" smtClean="0"/>
              <a:t>but </a:t>
            </a:r>
            <a:br>
              <a:rPr lang="en-US" altLang="en-US" sz="2000" dirty="0" smtClean="0"/>
            </a:br>
            <a:r>
              <a:rPr lang="en-US" altLang="en-US" sz="2000" dirty="0" smtClean="0"/>
              <a:t>also a significant </a:t>
            </a:r>
            <a:r>
              <a:rPr lang="en-US" altLang="en-US" sz="2000" dirty="0"/>
              <a:t>number of human </a:t>
            </a:r>
            <a:r>
              <a:rPr lang="en-US" altLang="en-US" sz="2000" dirty="0" smtClean="0"/>
              <a:t>performance </a:t>
            </a:r>
            <a:br>
              <a:rPr lang="en-US" altLang="en-US" sz="2000" dirty="0" smtClean="0"/>
            </a:br>
            <a:r>
              <a:rPr lang="en-US" altLang="en-US" sz="2000" dirty="0" smtClean="0"/>
              <a:t>and </a:t>
            </a:r>
            <a:r>
              <a:rPr lang="en-US" altLang="en-US" sz="2000" dirty="0"/>
              <a:t>civil/military cooperation elements.</a:t>
            </a:r>
            <a:endParaRPr lang="en-AU" altLang="en-US" sz="2000" dirty="0"/>
          </a:p>
          <a:p>
            <a:pPr>
              <a:lnSpc>
                <a:spcPct val="110000"/>
              </a:lnSpc>
            </a:pPr>
            <a:r>
              <a:rPr lang="en-AU" sz="2000" dirty="0"/>
              <a:t>The Seamless ATM Plan </a:t>
            </a:r>
            <a:r>
              <a:rPr lang="en-AU" sz="2000" dirty="0" smtClean="0"/>
              <a:t>is </a:t>
            </a:r>
            <a:r>
              <a:rPr lang="en-AU" sz="2000" dirty="0"/>
              <a:t>available </a:t>
            </a:r>
            <a:r>
              <a:rPr lang="en-AU" sz="2000" dirty="0" smtClean="0"/>
              <a:t>at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AU" sz="2000" dirty="0">
                <a:hlinkClick r:id="rId2"/>
              </a:rPr>
              <a:t>http://www.icao.int/APAC/Pages/edocs.aspx</a:t>
            </a:r>
            <a:endParaRPr lang="en-US" sz="20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10156" r="55802" b="8724"/>
          <a:stretch/>
        </p:blipFill>
        <p:spPr bwMode="auto">
          <a:xfrm>
            <a:off x="7164287" y="2499742"/>
            <a:ext cx="1839947" cy="2304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Planning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6108" y="1851670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ICAO guidance is </a:t>
            </a:r>
            <a:br>
              <a:rPr lang="en-US" sz="2000" dirty="0" smtClean="0"/>
            </a:br>
            <a:r>
              <a:rPr lang="en-US" sz="2000" dirty="0" smtClean="0"/>
              <a:t>provided to assist</a:t>
            </a:r>
            <a:br>
              <a:rPr lang="en-US" sz="2000" dirty="0" smtClean="0"/>
            </a:br>
            <a:r>
              <a:rPr lang="en-US" sz="2000" dirty="0" smtClean="0"/>
              <a:t>States with </a:t>
            </a:r>
            <a:br>
              <a:rPr lang="en-US" sz="2000" dirty="0" smtClean="0"/>
            </a:br>
            <a:r>
              <a:rPr lang="en-US" sz="2000" dirty="0" smtClean="0"/>
              <a:t>Seamless ATM </a:t>
            </a:r>
            <a:br>
              <a:rPr lang="en-US" sz="2000" dirty="0" smtClean="0"/>
            </a:br>
            <a:r>
              <a:rPr lang="en-US" sz="2000" dirty="0" smtClean="0"/>
              <a:t>planning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52310"/>
            <a:ext cx="5844626" cy="320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4515966"/>
            <a:ext cx="947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0000"/>
                </a:solidFill>
                <a:latin typeface="+mn-lt"/>
              </a:rPr>
              <a:t>PARS or PASL</a:t>
            </a:r>
          </a:p>
          <a:p>
            <a:pPr algn="ctr">
              <a:defRPr/>
            </a:pPr>
            <a:r>
              <a:rPr lang="en-US" sz="1000" b="1" dirty="0">
                <a:solidFill>
                  <a:srgbClr val="FF0000"/>
                </a:solidFill>
                <a:latin typeface="+mn-lt"/>
              </a:rPr>
              <a:t>element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9296" y="4515966"/>
            <a:ext cx="85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00B0F0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Objective </a:t>
            </a:r>
          </a:p>
          <a:p>
            <a:r>
              <a:rPr lang="en-US" dirty="0">
                <a:solidFill>
                  <a:srgbClr val="FF0000"/>
                </a:solidFill>
              </a:rPr>
              <a:t>for Phase 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1908" y="4505570"/>
            <a:ext cx="900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00B0F0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Objective </a:t>
            </a:r>
          </a:p>
          <a:p>
            <a:r>
              <a:rPr lang="en-US" dirty="0">
                <a:solidFill>
                  <a:srgbClr val="FF0000"/>
                </a:solidFill>
              </a:rPr>
              <a:t>for Phase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4505570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00B0F0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Project </a:t>
            </a:r>
            <a:r>
              <a:rPr lang="en-US" dirty="0" smtClean="0">
                <a:solidFill>
                  <a:srgbClr val="FF0000"/>
                </a:solidFill>
              </a:rPr>
              <a:t>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4505570"/>
            <a:ext cx="13681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00B0F0"/>
                </a:solidFill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Areas impacted, and further guidance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95936" y="4227934"/>
            <a:ext cx="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1839" y="4227934"/>
            <a:ext cx="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4242222"/>
            <a:ext cx="0" cy="3413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4288" y="4227140"/>
            <a:ext cx="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29166" y="4240634"/>
            <a:ext cx="0" cy="342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1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Planning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6108" y="1851670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The State Seamless ATM </a:t>
            </a:r>
            <a:br>
              <a:rPr lang="en-US" sz="2000" dirty="0" smtClean="0"/>
            </a:br>
            <a:r>
              <a:rPr lang="en-US" sz="2000" dirty="0" smtClean="0"/>
              <a:t>Plan is a valuable means</a:t>
            </a:r>
            <a:br>
              <a:rPr lang="en-US" sz="2000" dirty="0" smtClean="0"/>
            </a:br>
            <a:r>
              <a:rPr lang="en-US" sz="2000" dirty="0" smtClean="0"/>
              <a:t>of keeping stakeholders</a:t>
            </a:r>
            <a:br>
              <a:rPr lang="en-US" sz="2000" dirty="0" smtClean="0"/>
            </a:br>
            <a:r>
              <a:rPr lang="en-US" sz="2000" dirty="0" smtClean="0"/>
              <a:t>informed and for planners </a:t>
            </a:r>
            <a:br>
              <a:rPr lang="en-US" sz="2000" dirty="0" smtClean="0"/>
            </a:br>
            <a:r>
              <a:rPr lang="en-US" sz="2000" dirty="0" smtClean="0"/>
              <a:t>to see the big picture</a:t>
            </a:r>
          </a:p>
        </p:txBody>
      </p:sp>
      <p:sp>
        <p:nvSpPr>
          <p:cNvPr id="15" name="Bent Arrow 14"/>
          <p:cNvSpPr/>
          <p:nvPr/>
        </p:nvSpPr>
        <p:spPr>
          <a:xfrm>
            <a:off x="5203433" y="1898435"/>
            <a:ext cx="720080" cy="6210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>
            <a:off x="5081919" y="3493621"/>
            <a:ext cx="720080" cy="6210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954127" y="2038540"/>
            <a:ext cx="720080" cy="621068"/>
          </a:xfrm>
          <a:prstGeom prst="ben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800000">
            <a:off x="6849252" y="3593463"/>
            <a:ext cx="720080" cy="6210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8184" y="269686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GAP analysis against SARPs/Seamless ATM Plan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41960" y="384102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 </a:t>
            </a:r>
            <a:br>
              <a:rPr lang="en-US" dirty="0" smtClean="0"/>
            </a:br>
            <a:r>
              <a:rPr lang="en-US" dirty="0" smtClean="0"/>
              <a:t>Seamless Plan strategy update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91612" y="2580375"/>
            <a:ext cx="1633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Plan and implement projects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52335" y="1596173"/>
            <a:ext cx="1822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mplementation progress </a:t>
            </a:r>
            <a:br>
              <a:rPr lang="en-US" dirty="0" smtClean="0"/>
            </a:br>
            <a:r>
              <a:rPr lang="en-US" dirty="0" smtClean="0"/>
              <a:t>reports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73310" y="1637095"/>
            <a:ext cx="1633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ICAO SARP/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Seamless ATM Plan updates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6108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The Seamless ATM </a:t>
            </a:r>
            <a:br>
              <a:rPr lang="en-US" sz="2000" dirty="0" smtClean="0"/>
            </a:br>
            <a:r>
              <a:rPr lang="en-US" sz="2000" dirty="0" smtClean="0"/>
              <a:t>Reporting and Monitoring </a:t>
            </a:r>
            <a:br>
              <a:rPr lang="en-US" sz="2000" dirty="0" smtClean="0"/>
            </a:br>
            <a:r>
              <a:rPr lang="en-US" sz="2000" dirty="0" smtClean="0"/>
              <a:t>System is Internet-based,</a:t>
            </a:r>
            <a:br>
              <a:rPr lang="en-US" sz="2000" dirty="0" smtClean="0"/>
            </a:br>
            <a:r>
              <a:rPr lang="en-US" sz="2000" dirty="0" smtClean="0"/>
              <a:t>using a simple form 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48" y="1655758"/>
            <a:ext cx="3922134" cy="32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6108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The data supports: </a:t>
            </a:r>
            <a:endParaRPr lang="en-US" sz="2000" dirty="0"/>
          </a:p>
          <a:p>
            <a:pPr lvl="1"/>
            <a:r>
              <a:rPr lang="en-US" sz="1800" dirty="0" smtClean="0"/>
              <a:t>analysis by </a:t>
            </a:r>
            <a:br>
              <a:rPr lang="en-US" sz="1800" dirty="0" smtClean="0"/>
            </a:br>
            <a:r>
              <a:rPr lang="en-US" sz="1800" dirty="0" smtClean="0"/>
              <a:t>APANPIRG</a:t>
            </a:r>
          </a:p>
          <a:p>
            <a:pPr lvl="1"/>
            <a:r>
              <a:rPr lang="en-US" sz="1800" dirty="0" smtClean="0"/>
              <a:t>a regional picture </a:t>
            </a:r>
          </a:p>
          <a:p>
            <a:pPr lvl="1"/>
            <a:r>
              <a:rPr lang="en-US" sz="1800" dirty="0" smtClean="0"/>
              <a:t>feedback to ICAO</a:t>
            </a:r>
            <a:br>
              <a:rPr lang="en-US" sz="1800" dirty="0" smtClean="0"/>
            </a:br>
            <a:r>
              <a:rPr lang="en-US" sz="1800" dirty="0" smtClean="0"/>
              <a:t>HQ on ASBU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83829"/>
            <a:ext cx="5145222" cy="300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38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6108" y="1779662"/>
            <a:ext cx="323786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As at 01 October 2015, 19 Asia/Pacific administrations </a:t>
            </a:r>
            <a:r>
              <a:rPr lang="en-US" sz="2000" smtClean="0"/>
              <a:t>(44%), </a:t>
            </a:r>
            <a:r>
              <a:rPr lang="en-US" sz="2000" dirty="0" smtClean="0"/>
              <a:t>had </a:t>
            </a:r>
            <a:r>
              <a:rPr lang="en-US" sz="2000" dirty="0"/>
              <a:t>submitted </a:t>
            </a:r>
            <a:r>
              <a:rPr lang="en-US" sz="2000" dirty="0" smtClean="0"/>
              <a:t>a </a:t>
            </a:r>
            <a:r>
              <a:rPr lang="en-US" sz="2000" dirty="0"/>
              <a:t>Seamless ATM </a:t>
            </a:r>
            <a:r>
              <a:rPr lang="en-US" sz="2000" dirty="0" smtClean="0"/>
              <a:t>report.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13" y="1664944"/>
            <a:ext cx="4114730" cy="32185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84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6108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As at 01 October 2015, 23 States had </a:t>
            </a:r>
            <a:r>
              <a:rPr lang="en-US" sz="2000" u="sng" dirty="0"/>
              <a:t>not</a:t>
            </a:r>
            <a:r>
              <a:rPr lang="en-US" sz="2000" dirty="0"/>
              <a:t> </a:t>
            </a:r>
            <a:r>
              <a:rPr lang="en-US" sz="2000" dirty="0" smtClean="0"/>
              <a:t>submitted Seamless ATM reports: </a:t>
            </a:r>
            <a:endParaRPr lang="en-US" sz="2000" dirty="0"/>
          </a:p>
          <a:p>
            <a:pPr lvl="1"/>
            <a:r>
              <a:rPr lang="en-US" sz="1800" dirty="0" smtClean="0"/>
              <a:t>Afghanistan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Brunei Darussalam</a:t>
            </a:r>
            <a:r>
              <a:rPr lang="en-US" sz="1800" dirty="0"/>
              <a:t>, Cambodia, Cook </a:t>
            </a:r>
            <a:r>
              <a:rPr lang="en-US" sz="1800" dirty="0" smtClean="0"/>
              <a:t>Islands, DPR </a:t>
            </a:r>
            <a:r>
              <a:rPr lang="en-US" sz="1800" dirty="0"/>
              <a:t>Korea, </a:t>
            </a:r>
            <a:r>
              <a:rPr lang="en-US" sz="1800" dirty="0" smtClean="0">
                <a:solidFill>
                  <a:srgbClr val="FF0000"/>
                </a:solidFill>
              </a:rPr>
              <a:t>Indonesia</a:t>
            </a:r>
            <a:r>
              <a:rPr lang="en-US" sz="1800" dirty="0" smtClean="0"/>
              <a:t>*, </a:t>
            </a:r>
            <a:r>
              <a:rPr lang="en-US" sz="1800" dirty="0"/>
              <a:t>Lao </a:t>
            </a:r>
            <a:r>
              <a:rPr lang="en-US" sz="1800" dirty="0" smtClean="0"/>
              <a:t>PDR, </a:t>
            </a:r>
            <a:r>
              <a:rPr lang="en-US" sz="1800" dirty="0"/>
              <a:t>Marshall Islands, Micronesia, Mongolia, </a:t>
            </a:r>
            <a:r>
              <a:rPr lang="en-US" sz="1800" dirty="0">
                <a:solidFill>
                  <a:srgbClr val="FF0000"/>
                </a:solidFill>
              </a:rPr>
              <a:t>Myanmar</a:t>
            </a:r>
            <a:r>
              <a:rPr lang="en-US" sz="1800" dirty="0"/>
              <a:t>, Nauru, Nepal, </a:t>
            </a:r>
            <a:r>
              <a:rPr lang="en-US" sz="1800" dirty="0" smtClean="0"/>
              <a:t>New Zealand*, Pakistan</a:t>
            </a:r>
            <a:r>
              <a:rPr lang="en-US" sz="1800" dirty="0"/>
              <a:t>, Palau, </a:t>
            </a:r>
            <a:r>
              <a:rPr lang="en-US" sz="1800" dirty="0" smtClean="0"/>
              <a:t>Papua </a:t>
            </a:r>
            <a:r>
              <a:rPr lang="en-US" sz="1800" dirty="0"/>
              <a:t>New Guinea, Samoa, Solomon </a:t>
            </a:r>
            <a:r>
              <a:rPr lang="en-US" sz="1800" dirty="0" smtClean="0"/>
              <a:t>Islands, Timor-Leste</a:t>
            </a:r>
            <a:r>
              <a:rPr lang="en-US" sz="1800" dirty="0"/>
              <a:t>, Tonga, Vanuatu,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Viet Nam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(*the report was being prepared).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38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6108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As at 01 October 2015, 12 States had </a:t>
            </a:r>
            <a:r>
              <a:rPr lang="en-US" sz="2000" dirty="0"/>
              <a:t>not </a:t>
            </a:r>
            <a:r>
              <a:rPr lang="en-US" sz="2000" dirty="0" smtClean="0"/>
              <a:t>submitted the </a:t>
            </a:r>
            <a:r>
              <a:rPr lang="en-US" sz="2000" dirty="0"/>
              <a:t>nomination of their </a:t>
            </a:r>
            <a:r>
              <a:rPr lang="en-US" sz="2000" dirty="0" smtClean="0"/>
              <a:t>Seamless ATM Points of Contact (POCs): </a:t>
            </a:r>
            <a:endParaRPr lang="en-US" sz="2000" dirty="0"/>
          </a:p>
          <a:p>
            <a:pPr lvl="1"/>
            <a:r>
              <a:rPr lang="en-US" sz="1800" dirty="0"/>
              <a:t>Afghanistan, </a:t>
            </a:r>
            <a:r>
              <a:rPr lang="en-US" sz="1800" dirty="0">
                <a:solidFill>
                  <a:srgbClr val="FF0000"/>
                </a:solidFill>
              </a:rPr>
              <a:t>Brunei Darussalam</a:t>
            </a:r>
            <a:r>
              <a:rPr lang="en-US" sz="1800" dirty="0"/>
              <a:t>, Cook </a:t>
            </a:r>
            <a:r>
              <a:rPr lang="en-US" sz="1800" dirty="0" smtClean="0"/>
              <a:t>Islands, DPR Korea</a:t>
            </a:r>
            <a:r>
              <a:rPr lang="en-US" sz="1800" dirty="0"/>
              <a:t>, Kiribati, Marshall Islands, Micronesia, Nauru, Palau, Papua New Guinea, </a:t>
            </a:r>
            <a:r>
              <a:rPr lang="en-US" sz="1800" dirty="0" smtClean="0"/>
              <a:t>Samoa, </a:t>
            </a:r>
            <a:r>
              <a:rPr lang="en-US" sz="1800" dirty="0"/>
              <a:t>and </a:t>
            </a:r>
            <a:r>
              <a:rPr lang="en-US" sz="1800" dirty="0" smtClean="0"/>
              <a:t>Tonga.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70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APANPIRG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07700" y="1327024"/>
            <a:ext cx="4238625" cy="35687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rgbClr val="F45407"/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APANPIRG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64350" y="2139702"/>
            <a:ext cx="1352550" cy="8953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rgbClr val="F45407"/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Air Traffic Management </a:t>
            </a:r>
            <a:endParaRPr lang="en-US" sz="12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libri"/>
                <a:ea typeface="Calibri"/>
                <a:cs typeface="Times New Roman"/>
              </a:rPr>
              <a:t>Sub-Group 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(ATM/SG)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69325" y="2111127"/>
            <a:ext cx="131445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Regional Aviation Safety Monitoring Advisory Group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(RASMAG)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83799" y="2111127"/>
            <a:ext cx="123825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Communications, Navigation and Surveillance Sub-Group</a:t>
            </a: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 (CNS/SG)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31774" y="2111127"/>
            <a:ext cx="1219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Aviation Meteorology Sub-Group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 (MET/SG)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40625" y="1888341"/>
            <a:ext cx="6000749" cy="284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>
            <a:off x="2240625" y="1911102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39141" y="1907227"/>
            <a:ext cx="0" cy="200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91099" y="1916752"/>
            <a:ext cx="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236118" y="1888341"/>
            <a:ext cx="5256" cy="2189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12725" y="1683894"/>
            <a:ext cx="0" cy="204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67311" y="3504893"/>
            <a:ext cx="1209313" cy="76944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rgbClr val="F45407"/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1400" b="1">
                <a:effectLst/>
                <a:latin typeface="Calibri"/>
                <a:ea typeface="Calibri"/>
                <a:cs typeface="Times New Roman"/>
              </a:defRPr>
            </a:lvl1pPr>
          </a:lstStyle>
          <a:p>
            <a:r>
              <a:rPr lang="en-US" sz="1200" dirty="0"/>
              <a:t>AIS/AIM Implementation Task Force</a:t>
            </a:r>
          </a:p>
          <a:p>
            <a:r>
              <a:rPr lang="en-US" sz="1200" dirty="0"/>
              <a:t>AAITF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261859" y="3482785"/>
            <a:ext cx="1207586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South Asia/Indian Ocean ATS Coordination Group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Calibri"/>
                <a:ea typeface="Calibri"/>
                <a:cs typeface="Times New Roman"/>
              </a:rPr>
              <a:t>SAIOCG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610045" y="3482785"/>
            <a:ext cx="1219200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South East Asia ATM Coordination Group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Calibri"/>
                <a:ea typeface="Calibri"/>
                <a:cs typeface="Times New Roman"/>
              </a:rPr>
              <a:t>SEACG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262477" y="3509383"/>
            <a:ext cx="1353329" cy="784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Regional ATM Contingency Plan Task Force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RACP/TF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745110" y="3489504"/>
            <a:ext cx="1438274" cy="784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Asia/Pacific Search and Rescue Task Force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Calibri"/>
                <a:ea typeface="Calibri"/>
                <a:cs typeface="Times New Roman"/>
              </a:rPr>
              <a:t>APSAR/WG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799587" y="3504893"/>
            <a:ext cx="1352549" cy="769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Air Traffic Flow Management Steering Group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latin typeface="Calibri"/>
                <a:ea typeface="Calibri"/>
                <a:cs typeface="Times New Roman"/>
              </a:rPr>
              <a:t>ATFM/SG</a:t>
            </a:r>
            <a:endParaRPr lang="en-US" sz="11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231599" y="2120652"/>
            <a:ext cx="1219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Aerodrome Operations Sub-Group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100" b="1" dirty="0" smtClean="0">
                <a:effectLst/>
                <a:latin typeface="Calibri"/>
                <a:ea typeface="Calibri"/>
                <a:cs typeface="Times New Roman"/>
              </a:rPr>
              <a:t>(AOP/SG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)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841199" y="1916752"/>
            <a:ext cx="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115616" y="3291830"/>
            <a:ext cx="7125758" cy="236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15616" y="3300227"/>
            <a:ext cx="0" cy="200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55776" y="3306036"/>
            <a:ext cx="0" cy="200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95936" y="3315478"/>
            <a:ext cx="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48264" y="3299004"/>
            <a:ext cx="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80112" y="3298370"/>
            <a:ext cx="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44408" y="3289995"/>
            <a:ext cx="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67744" y="3035052"/>
            <a:ext cx="0" cy="263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6108" y="1779662"/>
            <a:ext cx="763034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The initial data indicates that States which have reported are: </a:t>
            </a:r>
            <a:endParaRPr lang="en-US" sz="2000" dirty="0"/>
          </a:p>
          <a:p>
            <a:pPr lvl="1"/>
            <a:r>
              <a:rPr lang="en-US" sz="1800" dirty="0" smtClean="0"/>
              <a:t>on target for Phase 1 B0-FRTO and civil/military regional elements (however this needs verification as issues remain)</a:t>
            </a:r>
          </a:p>
          <a:p>
            <a:pPr lvl="1"/>
            <a:r>
              <a:rPr lang="en-US" sz="1800" dirty="0" smtClean="0"/>
              <a:t>partially on target for B0-NOPS (ATFM), B0-TBO (ADS-C/CPDLC), B0-APTA (PBN approaches) and B0-FICE (AIDC)</a:t>
            </a:r>
          </a:p>
          <a:p>
            <a:pPr lvl="1"/>
            <a:r>
              <a:rPr lang="en-US" sz="1800" dirty="0" smtClean="0"/>
              <a:t>generally </a:t>
            </a:r>
            <a:r>
              <a:rPr lang="en-US" sz="1800" u="sng" dirty="0" smtClean="0"/>
              <a:t>not</a:t>
            </a:r>
            <a:r>
              <a:rPr lang="en-US" sz="1800" dirty="0" smtClean="0"/>
              <a:t> on target for B0-ASUR (ground-based surveillance) and </a:t>
            </a:r>
            <a:r>
              <a:rPr lang="en-US" sz="1800" dirty="0" smtClean="0">
                <a:solidFill>
                  <a:srgbClr val="FF0000"/>
                </a:solidFill>
              </a:rPr>
              <a:t>B0-AIM</a:t>
            </a:r>
            <a:r>
              <a:rPr lang="en-US" sz="1800" dirty="0" smtClean="0"/>
              <a:t> (Aeronautical Information Management)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Seamless ATM Plan has a three year update cycle</a:t>
            </a:r>
          </a:p>
          <a:p>
            <a:pPr lvl="1"/>
            <a:r>
              <a:rPr lang="en-US" sz="1800" dirty="0">
                <a:solidFill>
                  <a:srgbClr val="279DD9"/>
                </a:solidFill>
              </a:rPr>
              <a:t>Early consultation </a:t>
            </a:r>
            <a:r>
              <a:rPr lang="en-US" sz="1800" dirty="0" smtClean="0">
                <a:solidFill>
                  <a:srgbClr val="279DD9"/>
                </a:solidFill>
              </a:rPr>
              <a:t>had </a:t>
            </a:r>
            <a:r>
              <a:rPr lang="en-US" sz="1800" dirty="0">
                <a:solidFill>
                  <a:srgbClr val="279DD9"/>
                </a:solidFill>
              </a:rPr>
              <a:t>commenced with a State Letter circulating a marked-up version on the Plan including corrections, omissions added and possible new items noted</a:t>
            </a:r>
          </a:p>
          <a:p>
            <a:pPr lvl="1"/>
            <a:r>
              <a:rPr lang="en-US" sz="1800" dirty="0">
                <a:solidFill>
                  <a:srgbClr val="279DD9"/>
                </a:solidFill>
              </a:rPr>
              <a:t>Block 1 </a:t>
            </a:r>
            <a:r>
              <a:rPr lang="en-US" sz="1800" dirty="0" smtClean="0">
                <a:solidFill>
                  <a:srgbClr val="279DD9"/>
                </a:solidFill>
              </a:rPr>
              <a:t>ASBU elements will be considered</a:t>
            </a:r>
            <a:endParaRPr lang="en-US" sz="1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81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Seamless ATM Plan V1.1 draft is available at </a:t>
            </a:r>
            <a:r>
              <a:rPr lang="en-US" sz="2000" dirty="0" smtClean="0"/>
              <a:t>on the ICAO APAC website under ‘Meetings’ ‘ATM/SG/3’ at:</a:t>
            </a:r>
          </a:p>
          <a:p>
            <a:pPr lvl="1"/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www.icao.int/APAC/Meetings/2015%20ATMSG3/Asia%20Pacific%20Seamless%20ATM%20Plan%20V1.1%20MASTER%20MARK%20UP%2029%20September%202015.doc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1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779662"/>
            <a:ext cx="7283878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ICAO is considering the development of a new </a:t>
            </a:r>
            <a:r>
              <a:rPr lang="en-US" sz="2000" i="1" dirty="0"/>
              <a:t>Asia/Pacific Plan for Collaborative AIM</a:t>
            </a:r>
            <a:r>
              <a:rPr lang="en-US" sz="2000" dirty="0"/>
              <a:t> (Aeronautical Information Management) to support the Seamless ATM Plan</a:t>
            </a:r>
          </a:p>
          <a:p>
            <a:r>
              <a:rPr lang="en-US" sz="2000" dirty="0" smtClean="0"/>
              <a:t>Seamless ATM will </a:t>
            </a:r>
            <a:r>
              <a:rPr lang="en-US" sz="2000" dirty="0"/>
              <a:t>become </a:t>
            </a:r>
            <a:r>
              <a:rPr lang="en-US" sz="2000" dirty="0" smtClean="0"/>
              <a:t>an integral part </a:t>
            </a:r>
            <a:r>
              <a:rPr lang="en-US" sz="2000" dirty="0"/>
              <a:t>of </a:t>
            </a:r>
            <a:r>
              <a:rPr lang="en-US" sz="2000" dirty="0" smtClean="0"/>
              <a:t>the eANP (Vol III) in 2016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6108" y="987574"/>
            <a:ext cx="7564074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Reporting, Monitoring, Updates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7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6108" y="1851670"/>
            <a:ext cx="7414324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The Asia/Pacific Seamless ATM Plan is now a key part of APANPIRG’s planning, but also assists the RASG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Asia/Pacific States (especially in ASEAN) are lagging </a:t>
            </a:r>
            <a:r>
              <a:rPr lang="en-US" sz="2000" dirty="0"/>
              <a:t>behind </a:t>
            </a:r>
            <a:r>
              <a:rPr lang="en-US" sz="2000" dirty="0" smtClean="0"/>
              <a:t>key implementation expectations, particularly in AIM transition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941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855389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APANPIRG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43557"/>
            <a:ext cx="6019750" cy="3978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APANPIRG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6" name="Content Placeholder 3"/>
          <p:cNvSpPr txBox="1">
            <a:spLocks noChangeAspect="1"/>
          </p:cNvSpPr>
          <p:nvPr/>
        </p:nvSpPr>
        <p:spPr>
          <a:xfrm>
            <a:off x="609600" y="1676401"/>
            <a:ext cx="8229600" cy="29835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tabLst>
                <a:tab pos="2238375" algn="l"/>
                <a:tab pos="26892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Meeting Reports available on ICAO Asia/Pacific Regional Office website:</a:t>
            </a:r>
          </a:p>
          <a:p>
            <a:pPr>
              <a:lnSpc>
                <a:spcPct val="110000"/>
              </a:lnSpc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http://www.icao.int/APAC/Meetings/Pages/default.aspx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tabLst>
                <a:tab pos="2238375" algn="l"/>
                <a:tab pos="2689225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Current </a:t>
            </a:r>
            <a:r>
              <a:rPr lang="en-US" sz="2800" dirty="0">
                <a:solidFill>
                  <a:srgbClr val="002060"/>
                </a:solidFill>
              </a:rPr>
              <a:t>Regional Status:  AIS – AIM </a:t>
            </a:r>
            <a:r>
              <a:rPr lang="en-US" sz="2800" dirty="0" smtClean="0">
                <a:solidFill>
                  <a:srgbClr val="002060"/>
                </a:solidFill>
              </a:rPr>
              <a:t>Transition</a:t>
            </a:r>
          </a:p>
          <a:p>
            <a:pPr>
              <a:lnSpc>
                <a:spcPct val="110000"/>
              </a:lnSpc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en-US" sz="2400" dirty="0">
                <a:solidFill>
                  <a:srgbClr val="002060"/>
                </a:solidFill>
                <a:hlinkClick r:id="rId3"/>
              </a:rPr>
              <a:t>://www.icao.int/APAC/Documents/edocs/AIS%20AIM%20Implementation%20Table.pdf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10000"/>
              </a:lnSpc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lnSpc>
                <a:spcPct val="110000"/>
              </a:lnSpc>
              <a:tabLst>
                <a:tab pos="2238375" algn="l"/>
                <a:tab pos="2689225" algn="l"/>
              </a:tabLst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110000"/>
              </a:lnSpc>
              <a:tabLst>
                <a:tab pos="2238375" algn="l"/>
                <a:tab pos="2689225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Asia/Pacific AIM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6" name="Content Placeholder 3"/>
          <p:cNvSpPr txBox="1">
            <a:spLocks noChangeAspect="1"/>
          </p:cNvSpPr>
          <p:nvPr/>
        </p:nvSpPr>
        <p:spPr>
          <a:xfrm>
            <a:off x="609600" y="1676401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600" b="1" dirty="0">
                <a:solidFill>
                  <a:srgbClr val="002060"/>
                </a:solidFill>
              </a:rPr>
              <a:t>Guidance Manual for AIS in the Asia/Pacific Region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tabLst>
                <a:tab pos="2238375" algn="l"/>
                <a:tab pos="2689225" algn="l"/>
              </a:tabLst>
            </a:pPr>
            <a:r>
              <a:rPr lang="en-US" sz="24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www.icao.int/APAC/Documents/edocs/AIS_GM.pdf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Includes: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Chapter 1 – AIS Quality Systems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Chapter 2 – Selection and Training Guidelines for AIS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Chapter 3 – Operating Procedures for AIS Dynamic Data (OPADD)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Asia/Pacific AIM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6" name="Content Placeholder 3"/>
          <p:cNvSpPr txBox="1">
            <a:spLocks noChangeAspect="1"/>
          </p:cNvSpPr>
          <p:nvPr/>
        </p:nvSpPr>
        <p:spPr>
          <a:xfrm>
            <a:off x="609600" y="1676401"/>
            <a:ext cx="8229600" cy="28395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600" b="1" dirty="0">
                <a:solidFill>
                  <a:srgbClr val="002060"/>
                </a:solidFill>
              </a:rPr>
              <a:t>Guidance Manual for AIS in the Asia/Pacific Region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Updated by AAITF/10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New Appendix: </a:t>
            </a:r>
            <a:r>
              <a:rPr lang="en-US" dirty="0" smtClean="0">
                <a:solidFill>
                  <a:srgbClr val="002060"/>
                </a:solidFill>
              </a:rPr>
              <a:t>Interim AIM Transition Guidance</a:t>
            </a:r>
          </a:p>
          <a:p>
            <a:pPr lvl="2">
              <a:tabLst>
                <a:tab pos="2238375" algn="l"/>
                <a:tab pos="268922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Delayed delivery of global guidance documents</a:t>
            </a:r>
          </a:p>
          <a:p>
            <a:pPr lvl="2">
              <a:tabLst>
                <a:tab pos="2238375" algn="l"/>
                <a:tab pos="268922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Regionally developed guidance for four priority steps from AIM transition roadmap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tabLst>
                <a:tab pos="2238375" algn="l"/>
                <a:tab pos="2689225" algn="l"/>
              </a:tabLst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Asia/Pacific AIM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6" name="Content Placeholder 3"/>
          <p:cNvSpPr txBox="1">
            <a:spLocks noChangeAspect="1"/>
          </p:cNvSpPr>
          <p:nvPr/>
        </p:nvSpPr>
        <p:spPr>
          <a:xfrm>
            <a:off x="609600" y="1676401"/>
            <a:ext cx="8229600" cy="30555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 ICAO Roadmap for the Transition from AIS to AIM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Phase 1 – Consolidation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 smtClean="0">
                <a:solidFill>
                  <a:srgbClr val="002060"/>
                </a:solidFill>
              </a:rPr>
              <a:t>Expected by </a:t>
            </a:r>
            <a:r>
              <a:rPr lang="en-US" sz="2000" b="1" dirty="0" smtClean="0">
                <a:solidFill>
                  <a:srgbClr val="002060"/>
                </a:solidFill>
              </a:rPr>
              <a:t>November 2010 </a:t>
            </a:r>
            <a:r>
              <a:rPr lang="en-US" sz="2000" dirty="0" smtClean="0">
                <a:solidFill>
                  <a:srgbClr val="002060"/>
                </a:solidFill>
              </a:rPr>
              <a:t>(Compliance with </a:t>
            </a:r>
            <a:r>
              <a:rPr lang="en-US" sz="2000" u="sng" dirty="0" smtClean="0">
                <a:solidFill>
                  <a:srgbClr val="002060"/>
                </a:solidFill>
              </a:rPr>
              <a:t>existing SARPS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u="sng" dirty="0" smtClean="0">
              <a:solidFill>
                <a:srgbClr val="002060"/>
              </a:solidFill>
            </a:endParaRPr>
          </a:p>
          <a:p>
            <a:pPr>
              <a:tabLst>
                <a:tab pos="2238375" algn="l"/>
                <a:tab pos="2689225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Phase </a:t>
            </a:r>
            <a:r>
              <a:rPr lang="en-US" sz="2400" dirty="0" smtClean="0">
                <a:solidFill>
                  <a:srgbClr val="002060"/>
                </a:solidFill>
              </a:rPr>
              <a:t>2 </a:t>
            </a:r>
            <a:r>
              <a:rPr lang="en-US" sz="2400" dirty="0">
                <a:solidFill>
                  <a:srgbClr val="002060"/>
                </a:solidFill>
              </a:rPr>
              <a:t>– </a:t>
            </a:r>
            <a:r>
              <a:rPr lang="en-US" sz="2400" dirty="0" smtClean="0">
                <a:solidFill>
                  <a:srgbClr val="002060"/>
                </a:solidFill>
              </a:rPr>
              <a:t>Going Digital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Expected by </a:t>
            </a:r>
            <a:r>
              <a:rPr lang="en-US" sz="2000" b="1" dirty="0" smtClean="0">
                <a:solidFill>
                  <a:srgbClr val="002060"/>
                </a:solidFill>
              </a:rPr>
              <a:t>November 2013</a:t>
            </a:r>
            <a:r>
              <a:rPr lang="en-US" sz="2000" dirty="0" smtClean="0">
                <a:solidFill>
                  <a:srgbClr val="002060"/>
                </a:solidFill>
              </a:rPr>
              <a:t> (New SARPS Annex 15 Amendment 37)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tabLst>
                <a:tab pos="2238375" algn="l"/>
                <a:tab pos="2689225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Phase </a:t>
            </a:r>
            <a:r>
              <a:rPr lang="en-US" sz="2400" dirty="0" smtClean="0">
                <a:solidFill>
                  <a:srgbClr val="002060"/>
                </a:solidFill>
              </a:rPr>
              <a:t>3 </a:t>
            </a:r>
            <a:r>
              <a:rPr lang="en-US" sz="2400" dirty="0">
                <a:solidFill>
                  <a:srgbClr val="002060"/>
                </a:solidFill>
              </a:rPr>
              <a:t>– </a:t>
            </a:r>
            <a:r>
              <a:rPr lang="en-US" sz="2400" dirty="0" smtClean="0">
                <a:solidFill>
                  <a:srgbClr val="002060"/>
                </a:solidFill>
              </a:rPr>
              <a:t>Information Management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Expected by </a:t>
            </a:r>
            <a:r>
              <a:rPr lang="en-US" sz="2000" b="1" dirty="0" smtClean="0">
                <a:solidFill>
                  <a:srgbClr val="002060"/>
                </a:solidFill>
              </a:rPr>
              <a:t>November 2016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6108" y="987574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Asia/Pacific AIM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6108" y="1851670"/>
            <a:ext cx="2157740" cy="2250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6" name="Content Placeholder 3"/>
          <p:cNvSpPr txBox="1">
            <a:spLocks noChangeAspect="1"/>
          </p:cNvSpPr>
          <p:nvPr/>
        </p:nvSpPr>
        <p:spPr>
          <a:xfrm>
            <a:off x="609600" y="1676401"/>
            <a:ext cx="8229600" cy="31996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38375" algn="l"/>
                <a:tab pos="2689225" algn="l"/>
              </a:tabLst>
            </a:pPr>
            <a:r>
              <a:rPr lang="en-US" sz="2600" b="1" dirty="0">
                <a:solidFill>
                  <a:srgbClr val="002060"/>
                </a:solidFill>
              </a:rPr>
              <a:t>Guidance Manual for AIS in the Asia/Pacific Region</a:t>
            </a:r>
            <a:r>
              <a:rPr lang="en-US" sz="2600" dirty="0" smtClean="0">
                <a:solidFill>
                  <a:srgbClr val="002060"/>
                </a:solidFill>
              </a:rPr>
              <a:t>: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Updated by AAITF/10 – adopted by APANPIRG/26 (Sep 2015)</a:t>
            </a:r>
          </a:p>
          <a:p>
            <a:pPr lvl="1">
              <a:tabLst>
                <a:tab pos="2238375" algn="l"/>
                <a:tab pos="2689225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New Appendix: </a:t>
            </a:r>
            <a:r>
              <a:rPr lang="en-US" dirty="0" smtClean="0">
                <a:solidFill>
                  <a:srgbClr val="002060"/>
                </a:solidFill>
              </a:rPr>
              <a:t>Interim AIM Transition Guidance</a:t>
            </a:r>
          </a:p>
          <a:p>
            <a:pPr lvl="2">
              <a:tabLst>
                <a:tab pos="2238375" algn="l"/>
                <a:tab pos="268922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P-17 – Quality (Phase 1)</a:t>
            </a:r>
          </a:p>
          <a:p>
            <a:pPr lvl="2">
              <a:tabLst>
                <a:tab pos="2238375" algn="l"/>
                <a:tab pos="2689225" algn="l"/>
              </a:tabLst>
            </a:pPr>
            <a:r>
              <a:rPr lang="en-US" dirty="0">
                <a:solidFill>
                  <a:srgbClr val="002060"/>
                </a:solidFill>
              </a:rPr>
              <a:t>P-11 – Electronic AIP (Phase 2)</a:t>
            </a:r>
          </a:p>
          <a:p>
            <a:pPr lvl="2">
              <a:tabLst>
                <a:tab pos="2238375" algn="l"/>
                <a:tab pos="268922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P-16 – Training (Phase 3)</a:t>
            </a:r>
          </a:p>
          <a:p>
            <a:pPr lvl="2">
              <a:tabLst>
                <a:tab pos="2238375" algn="l"/>
                <a:tab pos="268922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P-18 – Agreements with data </a:t>
            </a:r>
            <a:r>
              <a:rPr lang="en-US" dirty="0">
                <a:solidFill>
                  <a:srgbClr val="002060"/>
                </a:solidFill>
              </a:rPr>
              <a:t>originators (Phase </a:t>
            </a:r>
            <a:r>
              <a:rPr lang="en-US" dirty="0" smtClean="0">
                <a:solidFill>
                  <a:srgbClr val="002060"/>
                </a:solidFill>
              </a:rPr>
              <a:t>3)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tabLst>
                <a:tab pos="2238375" algn="l"/>
                <a:tab pos="2689225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Presentation for AATIP</Category>
    <Type_x0020_Name xmlns="2b0c29a6-a2e0-472b-bfb4-397922b0132f">2015 AAITF10</Type_x0020_Name>
    <Presenter xmlns="2b0c29a6-a2e0-472b-bfb4-397922b0132f">ICAO</Presenter>
    <Update_x0020_Date xmlns="2b0c29a6-a2e0-472b-bfb4-397922b0132f">Nov 23, 2015</Update_x0020_Date>
    <Number xmlns="2b0c29a6-a2e0-472b-bfb4-397922b0132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15DB041069498E5028C54011C177" ma:contentTypeVersion="1" ma:contentTypeDescription="Create a new document." ma:contentTypeScope="" ma:versionID="25aad04f76d923cff1873a9221965cdf">
  <xsd:schema xmlns:xsd="http://www.w3.org/2001/XMLSchema" xmlns:xs="http://www.w3.org/2001/XMLSchema" xmlns:p="http://schemas.microsoft.com/office/2006/metadata/properties" xmlns:ns2="7b0ce932-0cfe-456f-8102-1a6bc8116a95" targetNamespace="http://schemas.microsoft.com/office/2006/metadata/properties" ma:root="true" ma:fieldsID="d189badd3c57ce00945aad306510860a" ns2:_="">
    <xsd:import namespace="7b0ce932-0cfe-456f-8102-1a6bc8116a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ce932-0cfe-456f-8102-1a6bc8116a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1F35C825AD5049BCB556269C79C46B" ma:contentTypeVersion="5" ma:contentTypeDescription="Create a new document." ma:contentTypeScope="" ma:versionID="ebf887c373ae908f32e7d5575c632e5a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851B2A-41F4-4FE4-9E90-E2BC921E92D1}"/>
</file>

<file path=customXml/itemProps2.xml><?xml version="1.0" encoding="utf-8"?>
<ds:datastoreItem xmlns:ds="http://schemas.openxmlformats.org/officeDocument/2006/customXml" ds:itemID="{344A527E-2164-401C-9FC2-8DC043DAB361}"/>
</file>

<file path=customXml/itemProps3.xml><?xml version="1.0" encoding="utf-8"?>
<ds:datastoreItem xmlns:ds="http://schemas.openxmlformats.org/officeDocument/2006/customXml" ds:itemID="{051B1BEA-C67B-42C2-AA82-D232169EC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ce932-0cfe-456f-8102-1a6bc8116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654D267-4C03-4091-A5E7-5D9A5B9359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1153</Words>
  <Application>Microsoft Office PowerPoint</Application>
  <PresentationFormat>On-screen Show (16:9)</PresentationFormat>
  <Paragraphs>225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ICAO Global and Regional AIM Planning AATIP presentation</dc:title>
  <dc:creator>Philbin, Anthony</dc:creator>
  <cp:lastModifiedBy>Jirawiwatkul, Papasrin</cp:lastModifiedBy>
  <cp:revision>168</cp:revision>
  <dcterms:created xsi:type="dcterms:W3CDTF">2013-08-20T15:49:37Z</dcterms:created>
  <dcterms:modified xsi:type="dcterms:W3CDTF">2015-11-23T03:11:49Z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0x0101006D1F35C825AD5049BCB556269C79C46B</vt:lpwstr>
  </property>
  <property fmtid="{D5CDD505-2E9C-101B-9397-08002B2CF9AE}" pid="3" name="_dlc_DocIdItemGuid">
    <vt:lpwstr>30b4e483-3d1b-4990-9ffc-7b70fe97ceb9</vt:lpwstr>
  </property>
</Properties>
</file>